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Lucida Console" panose="020B0609040504020204" pitchFamily="49" charset="0"/>
      <p:regular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h59Bj5WvSnmc+O/hEFnsFJtqR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0F1F53-C956-49C6-830B-837FF1EBEB4C}">
  <a:tblStyle styleId="{900F1F53-C956-49C6-830B-837FF1EBEB4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2-4409-9209-989BD3798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03887887"/>
        <c:axId val="903883727"/>
        <c:axId val="0"/>
      </c:bar3DChart>
      <c:catAx>
        <c:axId val="9038878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3727"/>
        <c:crosses val="autoZero"/>
        <c:auto val="1"/>
        <c:lblAlgn val="ctr"/>
        <c:lblOffset val="100"/>
        <c:noMultiLvlLbl val="0"/>
      </c:catAx>
      <c:valAx>
        <c:axId val="903883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Quantity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50-4769-BB6E-09DCA829C2AF}"/>
              </c:ext>
            </c:extLst>
          </c:dPt>
          <c:dPt>
            <c:idx val="1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50-4769-BB6E-09DCA829C2AF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50-4769-BB6E-09DCA829C2A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50-4769-BB6E-09DCA829C2AF}"/>
              </c:ext>
            </c:extLst>
          </c:dPt>
          <c:dPt>
            <c:idx val="4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50-4769-BB6E-09DCA829C2AF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50-4769-BB6E-09DCA829C2AF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50-4769-BB6E-09DCA829C2AF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750-4769-BB6E-09DCA829C2AF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50-4769-BB6E-09DCA829C2AF}"/>
              </c:ext>
            </c:extLst>
          </c:dPt>
          <c:dPt>
            <c:idx val="9"/>
            <c:bubble3D val="0"/>
            <c:spPr>
              <a:solidFill>
                <a:schemeClr val="accent6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750-4769-BB6E-09DCA829C2AF}"/>
              </c:ext>
            </c:extLst>
          </c:dPt>
          <c:dPt>
            <c:idx val="10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750-4769-BB6E-09DCA829C2AF}"/>
              </c:ext>
            </c:extLst>
          </c:dPt>
          <c:dPt>
            <c:idx val="11"/>
            <c:bubble3D val="0"/>
            <c:spPr>
              <a:solidFill>
                <a:schemeClr val="accent4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750-4769-BB6E-09DCA829C2AF}"/>
              </c:ext>
            </c:extLst>
          </c:dPt>
          <c:dPt>
            <c:idx val="12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750-4769-BB6E-09DCA829C2AF}"/>
              </c:ext>
            </c:extLst>
          </c:dPt>
          <c:dPt>
            <c:idx val="13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750-4769-BB6E-09DCA829C2AF}"/>
              </c:ext>
            </c:extLst>
          </c:dPt>
          <c:dPt>
            <c:idx val="14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750-4769-BB6E-09DCA829C2AF}"/>
              </c:ext>
            </c:extLst>
          </c:dPt>
          <c:dPt>
            <c:idx val="15"/>
            <c:bubble3D val="0"/>
            <c:spPr>
              <a:solidFill>
                <a:schemeClr val="accent4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750-4769-BB6E-09DCA829C2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Sheet2!$A$2:$A$17</c:f>
              <c:strCache>
                <c:ptCount val="16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  <c:pt idx="15">
                  <c:v>all other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  <c:pt idx="15">
                  <c:v>36913915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750-4769-BB6E-09DCA829C2A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lang="en-US" b="0" i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“Market Share: The Most Important Metric for Business Success”, Buxton, </a:t>
            </a:r>
            <a:r>
              <a:rPr lang="en-US"/>
              <a:t>https://www.buxtonco.com/blog/market-share-the-most-important-metric-for-business-success#:~:text=Because%20market%20share%20is%20a,market%20potential%20and%20market%20opportunity.</a:t>
            </a: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967 rows So decide to narrow it down </a:t>
            </a:r>
            <a:endParaRPr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Sub-table top15</a:t>
            </a:r>
            <a:endParaRPr/>
          </a:p>
        </p:txBody>
      </p:sp>
      <p:sp>
        <p:nvSpPr>
          <p:cNvPr id="196" name="Google Shape;19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3-D Clustered Bar without all other</a:t>
            </a:r>
            <a:endParaRPr/>
          </a:p>
        </p:txBody>
      </p:sp>
      <p:sp>
        <p:nvSpPr>
          <p:cNvPr id="225" name="Google Shape;2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ksUIX/CIS5200-team5" TargetMode="External"/><Relationship Id="rId2" Type="http://schemas.openxmlformats.org/officeDocument/2006/relationships/hyperlink" Target="https://www.kaggle.com/paultimothymooney/pain-pills-in-the-us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mj.com/company/newsroom/us-painkiller-restriction-linked-to-significant-increase-in-illicit-online-drug-trad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gabuse.gov/drug-topics/trends-statistics/overdose-death-rate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Market Share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Top 15 product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l="9249" r="36147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AFD2-D011-4101-B957-00E3D536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Dataset details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CA2D8-F7A1-491E-A3C2-8D522EE3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Size: 12GB subset from 74GB</a:t>
            </a:r>
          </a:p>
          <a:p>
            <a:r>
              <a:rPr lang="pl-PL" dirty="0"/>
              <a:t>Source: </a:t>
            </a:r>
            <a:r>
              <a:rPr lang="pl-PL" dirty="0">
                <a:hlinkClick r:id="rId2"/>
              </a:rPr>
              <a:t>https://www.kaggle.com/paultimothymooney/pain-pills-in-the-usa</a:t>
            </a:r>
            <a:endParaRPr lang="pl-PL" dirty="0"/>
          </a:p>
          <a:p>
            <a:r>
              <a:rPr lang="pl-PL" dirty="0"/>
              <a:t>Github: </a:t>
            </a:r>
            <a:r>
              <a:rPr lang="pl-PL" dirty="0">
                <a:hlinkClick r:id="rId3"/>
              </a:rPr>
              <a:t>https://github.com/aleksUIX/CIS5200-team5</a:t>
            </a: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15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3F8E-3DE0-40D3-9711-C97EA749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Analysis: sales breakdown by state / year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8AA3-6625-4E22-92DE-337B04DC1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+mj-lt"/>
              </a:rPr>
              <a:t>Overdose death rates have quadrupled in the US since 1999, and 40% of all deaths involve prescription opioids*, which are primarily used for pain relief.</a:t>
            </a:r>
            <a:endParaRPr lang="pl-PL" b="0" i="0" dirty="0">
              <a:effectLst/>
              <a:latin typeface="+mj-lt"/>
            </a:endParaRPr>
          </a:p>
          <a:p>
            <a:r>
              <a:rPr lang="en-GB" b="0" i="0" dirty="0">
                <a:effectLst/>
                <a:latin typeface="+mj-lt"/>
              </a:rPr>
              <a:t>Although the legitimate supply of opioids may have decreased, overall consumption will remain unchanged if users decide to source them from illicit markets.</a:t>
            </a:r>
            <a:endParaRPr lang="pl-PL" b="0" i="0" dirty="0">
              <a:effectLst/>
              <a:latin typeface="+mj-lt"/>
            </a:endParaRPr>
          </a:p>
          <a:p>
            <a:r>
              <a:rPr lang="pl-PL" dirty="0">
                <a:latin typeface="+mj-lt"/>
              </a:rPr>
              <a:t>Source: </a:t>
            </a:r>
            <a:r>
              <a:rPr lang="pl-PL" dirty="0">
                <a:latin typeface="+mj-lt"/>
                <a:hlinkClick r:id="rId2"/>
              </a:rPr>
              <a:t>https://www.bmj.com/company/newsroom/us-painkiller-restriction-linked-to-significant-increase-in-illicit-online-drug-trading/</a:t>
            </a:r>
            <a:endParaRPr lang="pl-PL" dirty="0">
              <a:latin typeface="+mj-lt"/>
            </a:endParaRPr>
          </a:p>
          <a:p>
            <a:endParaRPr lang="pl-PL" b="0" i="0" dirty="0">
              <a:effectLst/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064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8E7DF-8960-4220-9BBC-409159890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637472"/>
            <a:ext cx="9525000" cy="4019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BEB66A-3467-42AC-B2D8-CBF0493A2BB0}"/>
              </a:ext>
            </a:extLst>
          </p:cNvPr>
          <p:cNvSpPr/>
          <p:nvPr/>
        </p:nvSpPr>
        <p:spPr>
          <a:xfrm>
            <a:off x="5083728" y="3875714"/>
            <a:ext cx="3112316" cy="22901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56A1D7-C6E2-4FF8-86E7-94DB64980509}"/>
              </a:ext>
            </a:extLst>
          </p:cNvPr>
          <p:cNvSpPr txBox="1">
            <a:spLocks/>
          </p:cNvSpPr>
          <p:nvPr/>
        </p:nvSpPr>
        <p:spPr>
          <a:xfrm>
            <a:off x="838200" y="1701769"/>
            <a:ext cx="10515600" cy="633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Source: </a:t>
            </a: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3"/>
              </a:rPr>
              <a:t>https://www.drugabuse.gov/drug-topics/trends-statistics/overdose-death-rates</a:t>
            </a:r>
            <a:b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252072-0BCA-4DD8-B8C0-3E7EE4B52C6C}"/>
              </a:ext>
            </a:extLst>
          </p:cNvPr>
          <p:cNvSpPr txBox="1">
            <a:spLocks/>
          </p:cNvSpPr>
          <p:nvPr/>
        </p:nvSpPr>
        <p:spPr>
          <a:xfrm>
            <a:off x="838200" y="1696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solidFill>
                  <a:prstClr val="black"/>
                </a:solidFill>
                <a:latin typeface="Calibri Light" panose="020F0302020204030204"/>
              </a:rPr>
              <a:t>Goal: examine growth in prescription sales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343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9C0-AB3B-4135-AD8D-D275A22B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E5E0-81C5-4DDC-8D7A-BE0BAA2BD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Filter out unnecessary columns from 40+ columns down to 4 in an intermedaite table drugs_year</a:t>
            </a:r>
          </a:p>
          <a:p>
            <a:r>
              <a:rPr lang="pl-PL" dirty="0"/>
              <a:t>Create a table grouped by year and reporter state</a:t>
            </a:r>
          </a:p>
          <a:p>
            <a:r>
              <a:rPr lang="pl-PL" dirty="0"/>
              <a:t>Download data as CSV and open in excel</a:t>
            </a:r>
          </a:p>
          <a:p>
            <a:r>
              <a:rPr lang="pl-PL" dirty="0"/>
              <a:t>Format time column, save as xlsx</a:t>
            </a:r>
          </a:p>
          <a:p>
            <a:r>
              <a:rPr lang="pl-PL" dirty="0"/>
              <a:t>Insert 3D map</a:t>
            </a:r>
          </a:p>
          <a:p>
            <a:r>
              <a:rPr lang="pl-PL" dirty="0"/>
              <a:t>Location: state, Height: quantity(sum/average), Category: drug name, Time: full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5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-12-07_22-39-23">
            <a:hlinkClick r:id="" action="ppaction://media"/>
            <a:extLst>
              <a:ext uri="{FF2B5EF4-FFF2-40B4-BE49-F238E27FC236}">
                <a16:creationId xmlns:a16="http://schemas.microsoft.com/office/drawing/2014/main" id="{1EEE198F-2071-4E1F-A0E5-AD75E1F29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129" y="120650"/>
            <a:ext cx="10571741" cy="6616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AF31EF-6D33-4541-87CC-064EA0B4A151}"/>
              </a:ext>
            </a:extLst>
          </p:cNvPr>
          <p:cNvSpPr txBox="1">
            <a:spLocks/>
          </p:cNvSpPr>
          <p:nvPr/>
        </p:nvSpPr>
        <p:spPr>
          <a:xfrm>
            <a:off x="1018670" y="120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solidFill>
                  <a:prstClr val="black"/>
                </a:solidFill>
                <a:latin typeface="Calibri Light" panose="020F0302020204030204"/>
              </a:rPr>
              <a:t>USA Trend over time – quantity (sum)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7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-12-07_22-57-34">
            <a:hlinkClick r:id="" action="ppaction://media"/>
            <a:extLst>
              <a:ext uri="{FF2B5EF4-FFF2-40B4-BE49-F238E27FC236}">
                <a16:creationId xmlns:a16="http://schemas.microsoft.com/office/drawing/2014/main" id="{1B45C4BA-3730-45F0-AB68-B0591C4DF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01600"/>
            <a:ext cx="10655300" cy="675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66D51-650D-4A82-B02F-0113BF0E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905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prstClr val="black"/>
                </a:solidFill>
                <a:latin typeface="Calibri Light" panose="020F0302020204030204"/>
              </a:rPr>
              <a:t>USA Trend over time – quantity (average)</a:t>
            </a:r>
            <a:b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5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Query 3 with Pig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4571" y="3911600"/>
            <a:ext cx="1498600" cy="1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92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know so far…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590406" y="13034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#1 used drug = Oxycodone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3"/>
          </p:nvPr>
        </p:nvSpPr>
        <p:spPr>
          <a:xfrm>
            <a:off x="6096000" y="1355186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California one of the most affected states</a:t>
            </a:r>
            <a:endParaRPr/>
          </a:p>
        </p:txBody>
      </p:sp>
      <p:pic>
        <p:nvPicPr>
          <p:cNvPr id="94" name="Google Shape;94;p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338" y="2505076"/>
            <a:ext cx="4750847" cy="27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3244" y="2524448"/>
            <a:ext cx="5625944" cy="36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Distribution By City</a:t>
            </a: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Where? 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id="103" name="Google Shape;103;p3" descr="State of California CA outline laptop cup decal SVG Digital 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1582" y="2085749"/>
            <a:ext cx="2962835" cy="41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617" y="2085749"/>
            <a:ext cx="3152224" cy="19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1452" y="3160059"/>
            <a:ext cx="3370029" cy="261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Code (1)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838200" y="964504"/>
            <a:ext cx="10515600" cy="521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= LOAD '/user/amarro15/practice/arcos_all_washpost1.tsv' AS (reporter_dea_no:chararray, reporter_bus_act:chararray, reporter_name:chararray, reporter_addl_co_info:chararray, reporter_address1:chararray, reporter_address2:chararray, reporter_city:chararray, reporter_state:chararray, reporter_zip:chararray, reporter_county:chararray, buyer_dea_no:chararray, buyer_bus_act:chararray, buyer_name:chararray, buyer_addl_co_info:chararray, order_form_no:chararray, correction_no:chararray, strength:int, transaction_date:chararray, calc_base_wt_in_gm:double, dosage_unit:int, transaction_id:chararray, product_name:chararray, ingredient_name:chararray, measure:chararray, ….</a:t>
            </a:r>
            <a:r>
              <a:rPr lang="en-US">
                <a:highlight>
                  <a:srgbClr val="FFFF00"/>
                </a:highlight>
              </a:rPr>
              <a:t>and so 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9" name="Google Shape;99;p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9803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Why market share is important?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" descr="Bar Graph with Upward Tre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337" y="2416047"/>
            <a:ext cx="3346704" cy="3346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>
            <a:spLocks noGrp="1"/>
          </p:cNvSpPr>
          <p:nvPr>
            <p:ph type="body" idx="1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>
                <a:latin typeface="Roboto"/>
                <a:ea typeface="Roboto"/>
                <a:cs typeface="Roboto"/>
                <a:sym typeface="Roboto"/>
              </a:rPr>
              <a:t>“Because market share is a key indicator of market competitiveness, it enables executives to judge total market growth or decline, identify key trends in consumer behavior and see their market potential and market opportunity.”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>
                <a:latin typeface="Roboto"/>
                <a:ea typeface="Roboto"/>
                <a:cs typeface="Roboto"/>
                <a:sym typeface="Roboto"/>
              </a:rPr>
              <a:t>----Buxton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(2)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838200" y="1114816"/>
            <a:ext cx="10515600" cy="50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drug_data = FILTER data BY drug_name == '</a:t>
            </a:r>
            <a:r>
              <a:rPr lang="en-US">
                <a:solidFill>
                  <a:srgbClr val="FF0000"/>
                </a:solidFill>
              </a:rPr>
              <a:t>OXYCODONE</a:t>
            </a:r>
            <a:r>
              <a:rPr lang="en-US"/>
              <a:t>';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california_subset = FILTER drug_data BY buyer_state == </a:t>
            </a:r>
            <a:r>
              <a:rPr lang="en-US">
                <a:solidFill>
                  <a:srgbClr val="FF0000"/>
                </a:solidFill>
              </a:rPr>
              <a:t>'CA' </a:t>
            </a:r>
            <a:r>
              <a:rPr lang="en-US"/>
              <a:t>AND reporter_bus_act == 'DISTRIBUTOR';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grouped = GROUP california_subset BY reporter_city;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totals  = FOREACH grouped GENERATE group, SUM(california_subset.quantity) AS city_count;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(3)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sorted = ORDER totals BY city_count DESC;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top_ten = LIMIT sorted 100;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DUMP top_ten;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STORE top_ten INTO 'output/top_ten' USING PigStorage(',');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29" name="Google Shape;129;p7" descr="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37792" y="1825625"/>
            <a:ext cx="831641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(Map)</a:t>
            </a:r>
            <a:endParaRPr/>
          </a:p>
        </p:txBody>
      </p:sp>
      <p:pic>
        <p:nvPicPr>
          <p:cNvPr id="135" name="Google Shape;13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74193" y="1825625"/>
            <a:ext cx="564361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1" name="Google Shape;141;p9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2513" y="1825625"/>
            <a:ext cx="650697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(Virginia</a:t>
            </a:r>
            <a:endParaRPr/>
          </a:p>
        </p:txBody>
      </p:sp>
      <p:pic>
        <p:nvPicPr>
          <p:cNvPr id="147" name="Google Shape;147;p10" descr="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09006" y="1825625"/>
            <a:ext cx="537398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53" name="Google Shape;153;p11" descr="Chart, bar chart, funnel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66182" y="1825625"/>
            <a:ext cx="645963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(Kentucky)</a:t>
            </a:r>
            <a:endParaRPr/>
          </a:p>
        </p:txBody>
      </p:sp>
      <p:pic>
        <p:nvPicPr>
          <p:cNvPr id="159" name="Google Shape;159;p12" descr="A picture containing 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169" y="1825625"/>
            <a:ext cx="51056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E12-FDA6-4B35-96E3-FD87479C2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2275" y="723900"/>
            <a:ext cx="5998840" cy="1971261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pl-PL" sz="5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 pills</a:t>
            </a:r>
            <a:r>
              <a:rPr lang="en-US" sz="5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USA</a:t>
            </a:r>
            <a:br>
              <a:rPr lang="en-US" sz="5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Washington Post | Kaggle</a:t>
            </a:r>
            <a:endParaRPr lang="en-GB" sz="5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E22B9-8EF2-4976-8DD6-C5FD445D8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 lnSpcReduction="10000"/>
          </a:bodyPr>
          <a:lstStyle/>
          <a:p>
            <a:pPr marL="0" marR="0" algn="l">
              <a:spcBef>
                <a:spcPts val="0"/>
              </a:spcBef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ETL for ARCOS section of buyers of pain pills’ Components and their transactions in the USA</a:t>
            </a:r>
          </a:p>
          <a:p>
            <a:pPr marL="0" marR="0" algn="l">
              <a:spcBef>
                <a:spcPts val="0"/>
              </a:spcBef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(Query4)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720B9-EBFC-426C-99A2-43B70FE6F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7" r="13597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AFD2-D011-4101-B957-00E3D536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17339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pl-PL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CA2D8-F7A1-491E-A3C2-8D522EE3C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222815"/>
            <a:ext cx="11582400" cy="2391395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distribution of every buyer of controlled drugs for the top N buyers</a:t>
            </a:r>
          </a:p>
          <a:p>
            <a:pPr lvl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 Locations</a:t>
            </a:r>
          </a:p>
          <a:p>
            <a:pPr lvl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of Top N transaction</a:t>
            </a:r>
          </a:p>
          <a:p>
            <a:pPr lvl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Amount of Top N transaction</a:t>
            </a:r>
            <a:endParaRPr lang="pl-PL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C4A43-C0A0-491D-9A41-82F43D8C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74" y="2413424"/>
            <a:ext cx="6864625" cy="44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4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9" name="Google Shape;129;p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main table with original data</a:t>
            </a:r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body" idx="1"/>
          </p:nvPr>
        </p:nvSpPr>
        <p:spPr>
          <a:xfrm>
            <a:off x="4069080" y="2157984"/>
            <a:ext cx="6675120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create external table if not exists painpilldata (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reporter_dea_no string, reporter_bus_act string, reporter_name string, reporter_addl_co_info string, reporter_address1 string, reporter_address2 string, reporter_city string, reporter_state string, reporter_zip string, reporter_county string, buyer_dea_no string, buyer_bus_act string, buyer_name string, buyer_addl_co_info string, buyer_address1 string, buyer_address2 string, buyer_city string, buyer_state string, buyer_zip string, buyer_county string, transaction_code string, drug_code string, ndc_no string, drug_name string, quantity int, unit int, action_indicator string, order_form_no string, correction_no string, strength string, transaction_date string, calc_base_wt_in_gm float, dosage_unit int, transaction_id string, product_name string, ingredient_name string, measure string, mme_conversion_factor string, combined_labeler_name string, revised_company_name string, reporter_family string, dos_str int 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STORED AS TEXTFILE LOCATION '/user/jliu2/Painpill'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TBLPROPERTIES ("skip.header.line.count"="1");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3F8E-3DE0-40D3-9711-C97EA749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19284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Preparing the data for the Queries</a:t>
            </a:r>
            <a:endPara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8AA3-6625-4E22-92DE-337B04DC1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48" y="1335294"/>
            <a:ext cx="10515600" cy="142115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data is 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with 42 columns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columns are interesting for the queries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table is created in hive that include everything in the data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874DE5-5AD5-4299-8854-ED7AB2D00BC4}"/>
              </a:ext>
            </a:extLst>
          </p:cNvPr>
          <p:cNvGraphicFramePr>
            <a:graphicFrameLocks noGrp="1"/>
          </p:cNvGraphicFramePr>
          <p:nvPr/>
        </p:nvGraphicFramePr>
        <p:xfrm>
          <a:off x="1345372" y="2941120"/>
          <a:ext cx="9799706" cy="3605450"/>
        </p:xfrm>
        <a:graphic>
          <a:graphicData uri="http://schemas.openxmlformats.org/drawingml/2006/table">
            <a:tbl>
              <a:tblPr/>
              <a:tblGrid>
                <a:gridCol w="2304614">
                  <a:extLst>
                    <a:ext uri="{9D8B030D-6E8A-4147-A177-3AD203B41FA5}">
                      <a16:colId xmlns:a16="http://schemas.microsoft.com/office/drawing/2014/main" val="1524269751"/>
                    </a:ext>
                  </a:extLst>
                </a:gridCol>
                <a:gridCol w="2161850">
                  <a:extLst>
                    <a:ext uri="{9D8B030D-6E8A-4147-A177-3AD203B41FA5}">
                      <a16:colId xmlns:a16="http://schemas.microsoft.com/office/drawing/2014/main" val="1954942245"/>
                    </a:ext>
                  </a:extLst>
                </a:gridCol>
                <a:gridCol w="2355600">
                  <a:extLst>
                    <a:ext uri="{9D8B030D-6E8A-4147-A177-3AD203B41FA5}">
                      <a16:colId xmlns:a16="http://schemas.microsoft.com/office/drawing/2014/main" val="3267744761"/>
                    </a:ext>
                  </a:extLst>
                </a:gridCol>
                <a:gridCol w="2977642">
                  <a:extLst>
                    <a:ext uri="{9D8B030D-6E8A-4147-A177-3AD203B41FA5}">
                      <a16:colId xmlns:a16="http://schemas.microsoft.com/office/drawing/2014/main" val="3672018641"/>
                    </a:ext>
                  </a:extLst>
                </a:gridCol>
              </a:tblGrid>
              <a:tr h="21308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 TABLE if not exists pain_pills (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97415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REPORTER_DEA_NO 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BUYER_ADDL_CO_INFO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ORDER_FORM_NO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FORMAT DELIMITED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0854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REPORTER_BUS_ACT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BUYER_ADDRESS1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CORRECTION_NO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FIELDS TERMINATED BY '\t'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69097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BUYER_ADDRESS2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STRENGTH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STORED AS TEXTFILE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047721"/>
                  </a:ext>
                </a:extLst>
              </a:tr>
              <a:tr h="409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REPORTER_ADDL_CO_INFO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BUYER_CITY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TRANSACTION_DATE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 "/user/fmamagh2/Group5"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412610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REPORTER_ADDRESS1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BUYER_STATE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CALC_BASE_WT_IN_GM FLOAT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TBLPROPERTIES ('skip.header.line.count'='1');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254959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REPORTER_ADDRESS2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BUYER_ZIP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DOSAGE_UNIT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785943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REPORTER_CITY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BUYER_COUNTY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TRANSACTION_ID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868843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REPORTER_STATE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TRANSACTION_CODE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17542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REPORTER_ZIP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DRUG_CODE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Ingredient_Name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514334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REPORTER_COUNTY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NDC_NO BIGINT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392010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BUYER_DEA_NO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MME_Conversion_Factor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74909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BUYER_BUS_ACT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Combined_Labeler_Name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569065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Revised_Company_Name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813337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ACTION_INDICATOR INT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Reporter_family STRING ,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540214"/>
                  </a:ext>
                </a:extLst>
              </a:tr>
              <a:tr h="21308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dos_str INT)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232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167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4252072-0BCA-4DD8-B8C0-3E7EE4B52C6C}"/>
              </a:ext>
            </a:extLst>
          </p:cNvPr>
          <p:cNvSpPr txBox="1">
            <a:spLocks/>
          </p:cNvSpPr>
          <p:nvPr/>
        </p:nvSpPr>
        <p:spPr>
          <a:xfrm>
            <a:off x="96078" y="1696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Connecting to pig interactive mode using Grunt Shell and sharing data between Hive and Pig by </a:t>
            </a:r>
            <a:r>
              <a:rPr lang="en-US" dirty="0" err="1"/>
              <a:t>HCatalog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C326-D6EC-4510-91BE-7CF2B0D0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1" y="1273069"/>
            <a:ext cx="10515600" cy="193383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pig –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useHCatalog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all data into pig based on hive database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 the interesting fields for ETL Processing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EAE49-21CA-442C-A744-E922EF3A0914}"/>
              </a:ext>
            </a:extLst>
          </p:cNvPr>
          <p:cNvSpPr txBox="1"/>
          <p:nvPr/>
        </p:nvSpPr>
        <p:spPr>
          <a:xfrm>
            <a:off x="215030" y="2718078"/>
            <a:ext cx="107279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pig -</a:t>
            </a:r>
            <a:r>
              <a:rPr lang="en-US" sz="2800" dirty="0" err="1"/>
              <a:t>useHCatalog</a:t>
            </a:r>
            <a:endParaRPr lang="en-US" sz="2800" dirty="0"/>
          </a:p>
          <a:p>
            <a:r>
              <a:rPr lang="en-US" sz="2800" dirty="0"/>
              <a:t>data = LOAD 'fmamagh2.pain_pills' using </a:t>
            </a:r>
            <a:r>
              <a:rPr lang="en-US" sz="2800" dirty="0" err="1"/>
              <a:t>org.apache.hive.hcatalog.pig.HCatLoader</a:t>
            </a:r>
            <a:r>
              <a:rPr lang="en-US" sz="2800" dirty="0"/>
              <a:t>();</a:t>
            </a:r>
          </a:p>
          <a:p>
            <a:r>
              <a:rPr lang="en-US" sz="2800" dirty="0"/>
              <a:t>Buyers = foreach data generate </a:t>
            </a:r>
            <a:r>
              <a:rPr lang="en-US" sz="2800" dirty="0" err="1"/>
              <a:t>buyer_dea_no</a:t>
            </a:r>
            <a:r>
              <a:rPr lang="en-US" sz="2800" dirty="0"/>
              <a:t>, </a:t>
            </a:r>
            <a:r>
              <a:rPr lang="en-US" sz="2800" dirty="0" err="1"/>
              <a:t>buyer_bus_act</a:t>
            </a:r>
            <a:r>
              <a:rPr lang="en-US" sz="2800" dirty="0"/>
              <a:t>, </a:t>
            </a:r>
          </a:p>
          <a:p>
            <a:r>
              <a:rPr lang="en-US" sz="2800" dirty="0" err="1"/>
              <a:t>buyer_name</a:t>
            </a:r>
            <a:r>
              <a:rPr lang="en-US" sz="2800" dirty="0"/>
              <a:t>, buyer_address1, </a:t>
            </a:r>
          </a:p>
          <a:p>
            <a:r>
              <a:rPr lang="en-US" sz="2800" dirty="0"/>
              <a:t>buyer_address2, </a:t>
            </a:r>
            <a:r>
              <a:rPr lang="en-US" sz="2800" dirty="0" err="1"/>
              <a:t>buyer_city</a:t>
            </a:r>
            <a:r>
              <a:rPr lang="en-US" sz="2800" dirty="0"/>
              <a:t>, </a:t>
            </a:r>
          </a:p>
          <a:p>
            <a:r>
              <a:rPr lang="en-US" sz="2800" dirty="0" err="1"/>
              <a:t>buyer_state</a:t>
            </a:r>
            <a:r>
              <a:rPr lang="en-US" sz="2800" dirty="0"/>
              <a:t>, </a:t>
            </a:r>
            <a:r>
              <a:rPr lang="en-US" sz="2800" dirty="0" err="1"/>
              <a:t>buyer_zip</a:t>
            </a:r>
            <a:r>
              <a:rPr lang="en-US" sz="2800" dirty="0"/>
              <a:t>, </a:t>
            </a:r>
            <a:r>
              <a:rPr lang="en-US" sz="2800" dirty="0" err="1"/>
              <a:t>buyer_county</a:t>
            </a:r>
            <a:r>
              <a:rPr lang="en-US" sz="2800" dirty="0"/>
              <a:t>, </a:t>
            </a:r>
          </a:p>
          <a:p>
            <a:r>
              <a:rPr lang="en-US" sz="2800" dirty="0" err="1"/>
              <a:t>drug_code</a:t>
            </a:r>
            <a:r>
              <a:rPr lang="en-US" sz="2800" dirty="0"/>
              <a:t>, </a:t>
            </a:r>
            <a:r>
              <a:rPr lang="en-US" sz="2800" dirty="0" err="1"/>
              <a:t>drug_name</a:t>
            </a:r>
            <a:r>
              <a:rPr lang="en-US" sz="2800" dirty="0"/>
              <a:t>, quantity, </a:t>
            </a:r>
          </a:p>
          <a:p>
            <a:r>
              <a:rPr lang="en-US" sz="2800" dirty="0" err="1"/>
              <a:t>transaction_date</a:t>
            </a:r>
            <a:r>
              <a:rPr lang="en-US" sz="2800" dirty="0"/>
              <a:t>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E2533-9236-4C89-B85A-5F088338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747846"/>
            <a:ext cx="5486400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2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9C0-AB3B-4135-AD8D-D275A22B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1398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 Based on Types of Drugs</a:t>
            </a:r>
            <a:endPara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E5E0-81C5-4DDC-8D7A-BE0BAA2B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24" y="1822450"/>
            <a:ext cx="3839817" cy="4935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categories of drugs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84F6F-9641-4E81-B3C1-15983BEAF15B}"/>
              </a:ext>
            </a:extLst>
          </p:cNvPr>
          <p:cNvSpPr txBox="1"/>
          <p:nvPr/>
        </p:nvSpPr>
        <p:spPr>
          <a:xfrm>
            <a:off x="355324" y="2367375"/>
            <a:ext cx="6096000" cy="2579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 = foreach Buyers generate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drug_code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drug_name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DISTINCT c;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dump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(9143,OXYCODONE)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(,DRUG_NAME)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(9193,HYDROCODONE)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64285-5B0B-4ED7-93C0-382E5CDC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74" y="4943757"/>
            <a:ext cx="3028950" cy="1514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4A3A70-896A-40F5-9429-DC8A2AF8F030}"/>
              </a:ext>
            </a:extLst>
          </p:cNvPr>
          <p:cNvSpPr txBox="1">
            <a:spLocks/>
          </p:cNvSpPr>
          <p:nvPr/>
        </p:nvSpPr>
        <p:spPr>
          <a:xfrm>
            <a:off x="6096000" y="1771029"/>
            <a:ext cx="6096000" cy="798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Split the Buyers based on their drug category purchase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EF64-09B8-4FB7-AAFE-199ECE63D728}"/>
              </a:ext>
            </a:extLst>
          </p:cNvPr>
          <p:cNvSpPr txBox="1"/>
          <p:nvPr/>
        </p:nvSpPr>
        <p:spPr>
          <a:xfrm>
            <a:off x="6273662" y="2617580"/>
            <a:ext cx="6096000" cy="113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SPLIT Buyers INTO B_OXY IF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drug_name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== 'OXYCODONE', B_HYDRO IF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drug_name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== 'HYDROCODONE' ;</a:t>
            </a:r>
          </a:p>
        </p:txBody>
      </p:sp>
    </p:spTree>
    <p:extLst>
      <p:ext uri="{BB962C8B-B14F-4D97-AF65-F5344CB8AC3E}">
        <p14:creationId xmlns:p14="http://schemas.microsoft.com/office/powerpoint/2010/main" val="161028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9C0-AB3B-4135-AD8D-D275A22B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1398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the top 100 Buyers of Oxycodone</a:t>
            </a:r>
            <a:endPara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BE36B-548D-47C5-94A7-9C3E7BB071C1}"/>
              </a:ext>
            </a:extLst>
          </p:cNvPr>
          <p:cNvSpPr txBox="1"/>
          <p:nvPr/>
        </p:nvSpPr>
        <p:spPr>
          <a:xfrm>
            <a:off x="306457" y="1189520"/>
            <a:ext cx="1157908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bo1 = foreach B_OXY generate </a:t>
            </a:r>
            <a:r>
              <a:rPr lang="en-US" sz="2800" dirty="0" err="1"/>
              <a:t>buyer_dea_no</a:t>
            </a:r>
            <a:r>
              <a:rPr lang="en-US" sz="2800" dirty="0"/>
              <a:t>, </a:t>
            </a:r>
            <a:r>
              <a:rPr lang="en-US" sz="2800" dirty="0" err="1"/>
              <a:t>drug_name</a:t>
            </a:r>
            <a:r>
              <a:rPr lang="en-US" sz="2800" dirty="0"/>
              <a:t>, quantity;</a:t>
            </a:r>
          </a:p>
          <a:p>
            <a:r>
              <a:rPr lang="en-US" sz="2800" dirty="0"/>
              <a:t>bo2 = group bo1 by </a:t>
            </a:r>
            <a:r>
              <a:rPr lang="en-US" sz="2800" dirty="0" err="1"/>
              <a:t>buyer_dea_no</a:t>
            </a:r>
            <a:r>
              <a:rPr lang="en-US" sz="2800" dirty="0"/>
              <a:t>;</a:t>
            </a:r>
          </a:p>
          <a:p>
            <a:r>
              <a:rPr lang="en-US" sz="2800" dirty="0"/>
              <a:t>describe bo2;</a:t>
            </a:r>
          </a:p>
          <a:p>
            <a:r>
              <a:rPr lang="en-US" sz="2800" dirty="0" err="1"/>
              <a:t>bo_total</a:t>
            </a:r>
            <a:r>
              <a:rPr lang="en-US" sz="2800" dirty="0"/>
              <a:t> = foreach bo2 generate group, SUM(bo1.quantity) As total;</a:t>
            </a:r>
          </a:p>
          <a:p>
            <a:r>
              <a:rPr lang="en-US" sz="2800" dirty="0" err="1"/>
              <a:t>bo_sort</a:t>
            </a:r>
            <a:r>
              <a:rPr lang="en-US" sz="2800" dirty="0"/>
              <a:t> = ORDER </a:t>
            </a:r>
            <a:r>
              <a:rPr lang="en-US" sz="2800" dirty="0" err="1"/>
              <a:t>bo_total</a:t>
            </a:r>
            <a:r>
              <a:rPr lang="en-US" sz="2800" dirty="0"/>
              <a:t> BY total desc;</a:t>
            </a:r>
          </a:p>
          <a:p>
            <a:r>
              <a:rPr lang="en-US" sz="2800" dirty="0"/>
              <a:t>bo100 = limit </a:t>
            </a:r>
            <a:r>
              <a:rPr lang="en-US" sz="2800" dirty="0" err="1"/>
              <a:t>bo_sort</a:t>
            </a:r>
            <a:r>
              <a:rPr lang="en-US" sz="2800" dirty="0"/>
              <a:t> 100;</a:t>
            </a:r>
          </a:p>
          <a:p>
            <a:r>
              <a:rPr lang="en-US" sz="2800" dirty="0"/>
              <a:t>oxy_total1 = JOIN bo100 BY group, </a:t>
            </a:r>
            <a:r>
              <a:rPr lang="en-US" sz="2800" dirty="0" err="1"/>
              <a:t>boName</a:t>
            </a:r>
            <a:r>
              <a:rPr lang="en-US" sz="2800" dirty="0"/>
              <a:t> BY </a:t>
            </a:r>
            <a:r>
              <a:rPr lang="en-US" sz="2800" dirty="0" err="1"/>
              <a:t>buyer_dea_no</a:t>
            </a:r>
            <a:r>
              <a:rPr lang="en-US" sz="2800" dirty="0"/>
              <a:t>;</a:t>
            </a:r>
          </a:p>
          <a:p>
            <a:r>
              <a:rPr lang="en-US" sz="2800" dirty="0"/>
              <a:t>oxy_total2 = foreach oxy_total1 generate </a:t>
            </a:r>
            <a:r>
              <a:rPr lang="en-US" sz="2800" dirty="0" err="1"/>
              <a:t>boName</a:t>
            </a:r>
            <a:r>
              <a:rPr lang="en-US" sz="2800" dirty="0"/>
              <a:t>::</a:t>
            </a:r>
            <a:r>
              <a:rPr lang="en-US" sz="2800" dirty="0" err="1"/>
              <a:t>buyer_dea_no</a:t>
            </a:r>
            <a:r>
              <a:rPr lang="en-US" sz="2800" dirty="0"/>
              <a:t> AS </a:t>
            </a:r>
            <a:r>
              <a:rPr lang="en-US" sz="2800" dirty="0" err="1"/>
              <a:t>buyer_dea_no</a:t>
            </a:r>
            <a:r>
              <a:rPr lang="en-US" sz="2800" dirty="0"/>
              <a:t> , </a:t>
            </a:r>
            <a:r>
              <a:rPr lang="en-US" sz="2800" dirty="0" err="1"/>
              <a:t>boName</a:t>
            </a:r>
            <a:r>
              <a:rPr lang="en-US" sz="2800" dirty="0"/>
              <a:t>::</a:t>
            </a:r>
            <a:r>
              <a:rPr lang="en-US" sz="2800" dirty="0" err="1"/>
              <a:t>buyer_name</a:t>
            </a:r>
            <a:r>
              <a:rPr lang="en-US" sz="2800" dirty="0"/>
              <a:t> AS </a:t>
            </a:r>
            <a:r>
              <a:rPr lang="en-US" sz="2800" dirty="0" err="1"/>
              <a:t>buyer_name</a:t>
            </a:r>
            <a:r>
              <a:rPr lang="en-US" sz="2800" dirty="0"/>
              <a:t> , </a:t>
            </a:r>
            <a:r>
              <a:rPr lang="en-US" sz="2800" dirty="0" err="1"/>
              <a:t>boName</a:t>
            </a:r>
            <a:r>
              <a:rPr lang="en-US" sz="2800" dirty="0"/>
              <a:t>::</a:t>
            </a:r>
            <a:r>
              <a:rPr lang="en-US" sz="2800" dirty="0" err="1"/>
              <a:t>drug_name</a:t>
            </a:r>
            <a:r>
              <a:rPr lang="en-US" sz="2800" dirty="0"/>
              <a:t> AS </a:t>
            </a:r>
            <a:r>
              <a:rPr lang="en-US" sz="2800" dirty="0" err="1"/>
              <a:t>drug_name</a:t>
            </a:r>
            <a:r>
              <a:rPr lang="en-US" sz="2800" dirty="0"/>
              <a:t> , bo100::total AS total;</a:t>
            </a:r>
          </a:p>
          <a:p>
            <a:r>
              <a:rPr lang="en-US" sz="2800" dirty="0"/>
              <a:t>oxy_total100 = ORDER oxy_total2 BY total DESC;</a:t>
            </a:r>
          </a:p>
          <a:p>
            <a:r>
              <a:rPr lang="en-US" sz="2800" dirty="0"/>
              <a:t>STORE oxy_total100 INTO 'Buyers/</a:t>
            </a:r>
            <a:r>
              <a:rPr lang="en-US" sz="2800" dirty="0" err="1"/>
              <a:t>oxytotal</a:t>
            </a:r>
            <a:r>
              <a:rPr lang="en-US" sz="2800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122057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9C0-AB3B-4135-AD8D-D275A22B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59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100 Buyers of Oxycodone</a:t>
            </a:r>
          </a:p>
        </p:txBody>
      </p:sp>
      <p:pic>
        <p:nvPicPr>
          <p:cNvPr id="9" name="Picture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10FC0B2-85D7-4194-972C-A1749EAC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0" y="719237"/>
            <a:ext cx="11392780" cy="6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8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9C0-AB3B-4135-AD8D-D275A22B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3" y="139838"/>
            <a:ext cx="115790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Top 2 purchases per each Oxycodone buyer in Top 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ACC25-0380-4642-A86E-006C34352097}"/>
              </a:ext>
            </a:extLst>
          </p:cNvPr>
          <p:cNvSpPr txBox="1"/>
          <p:nvPr/>
        </p:nvSpPr>
        <p:spPr>
          <a:xfrm>
            <a:off x="187186" y="1360113"/>
            <a:ext cx="11817627" cy="262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Buyer_oxy1 = group B_OXY BY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buyer_dea_no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Buyer_oxy2 = foreach Buyer_oxy1{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sorted = ORDER B_OXY BY quantity DESC;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high_qty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limit sorted 2;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generate group, FLATTEN(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high_qty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);}; 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Buyer_oxy3 = JOIN oxy_total100 BY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buyer_dea_no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Buyer_oxy2 BY group;</a:t>
            </a:r>
          </a:p>
        </p:txBody>
      </p:sp>
    </p:spTree>
    <p:extLst>
      <p:ext uri="{BB962C8B-B14F-4D97-AF65-F5344CB8AC3E}">
        <p14:creationId xmlns:p14="http://schemas.microsoft.com/office/powerpoint/2010/main" val="2689313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39C0-AB3B-4135-AD8D-D275A22B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6" y="34550"/>
            <a:ext cx="115790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Top 2 purchases per each Oxycodone buyer in Top 100(Cont’d)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ACC25-0380-4642-A86E-006C34352097}"/>
              </a:ext>
            </a:extLst>
          </p:cNvPr>
          <p:cNvSpPr txBox="1"/>
          <p:nvPr/>
        </p:nvSpPr>
        <p:spPr>
          <a:xfrm>
            <a:off x="187187" y="994155"/>
            <a:ext cx="11817627" cy="54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Prepare the date format for 3D map in excel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D35DD-9F37-477A-AC06-3E44EFE8F505}"/>
              </a:ext>
            </a:extLst>
          </p:cNvPr>
          <p:cNvSpPr txBox="1"/>
          <p:nvPr/>
        </p:nvSpPr>
        <p:spPr>
          <a:xfrm>
            <a:off x="187186" y="1542254"/>
            <a:ext cx="11817627" cy="20453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Buyers_Detail1 = foreach Buyer_oxy3 generate oxy_total100::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buyer_dea_no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buyer_dea_no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Buyer_oxy2::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high_qty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buyer_bus_act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buyer_bus_act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oxy_total100::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buyer_name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buyer_name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…, Buyer_oxy2::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high_qty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::quantity AS quantity, Buyer_oxy2::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high_qty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::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transaction_date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Date;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71CE8-6985-42C5-847A-2378FF2920A0}"/>
              </a:ext>
            </a:extLst>
          </p:cNvPr>
          <p:cNvSpPr txBox="1"/>
          <p:nvPr/>
        </p:nvSpPr>
        <p:spPr>
          <a:xfrm>
            <a:off x="135831" y="3783636"/>
            <a:ext cx="11630440" cy="30363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Buyers_Detail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foreach Buyers_Detail1 generate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buyer_dea_no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buyer_bus_act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buyer_name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buyer_name_dtl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buyer_address1, buyer_address2,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buyer_city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buyer_state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buyer_zip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buyer_county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drug_name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quantity, CONCAT(SUBSTRING(Date,0,2),'/',SUBSTRING(Date,2,4),'/',SUBSTRING(Date,4,9)) AS Date;  </a:t>
            </a:r>
          </a:p>
        </p:txBody>
      </p:sp>
    </p:spTree>
    <p:extLst>
      <p:ext uri="{BB962C8B-B14F-4D97-AF65-F5344CB8AC3E}">
        <p14:creationId xmlns:p14="http://schemas.microsoft.com/office/powerpoint/2010/main" val="328197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AF31EF-6D33-4541-87CC-064EA0B4A1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046226" cy="96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/>
              <a:t>Distribution of Top 100 Oxycodone Buyers, accumulated by amount of Top 2 purchases </a:t>
            </a:r>
            <a:endParaRPr lang="en-GB" sz="2800" dirty="0"/>
          </a:p>
        </p:txBody>
      </p:sp>
      <p:pic>
        <p:nvPicPr>
          <p:cNvPr id="2" name="Tour 1">
            <a:hlinkClick r:id="" action="ppaction://media"/>
            <a:extLst>
              <a:ext uri="{FF2B5EF4-FFF2-40B4-BE49-F238E27FC236}">
                <a16:creationId xmlns:a16="http://schemas.microsoft.com/office/drawing/2014/main" id="{5B0A0B03-CF68-4344-9142-F376E6AC8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087" y="946703"/>
            <a:ext cx="10508974" cy="59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3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66C6F-9E84-4C2E-B31A-E6A7F3C4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87" y="1838393"/>
            <a:ext cx="4542183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3366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b="1" dirty="0">
                <a:solidFill>
                  <a:srgbClr val="003366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3366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0261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7" name="Google Shape;157;p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products</a:t>
            </a:r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3352801" y="2515236"/>
            <a:ext cx="7391399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table if not exists ms_product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stored as textfile location '/user/jliu2/Painpill/productms'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select product_name, sum(quantity) as quantity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 painpilldata group by product_name order by quantity desc;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 rot="10800000">
            <a:off x="0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 rot="2700000">
            <a:off x="10739327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8115423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5" descr="A picture containing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9" r="1" b="2565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/>
          <p:nvPr/>
        </p:nvSpPr>
        <p:spPr>
          <a:xfrm>
            <a:off x="9167297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99" name="Google Shape;199;p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7647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accent1">
                  <a:alpha val="11764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1764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98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784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Top15 Products</a:t>
            </a:r>
            <a:endParaRPr/>
          </a:p>
        </p:txBody>
      </p:sp>
      <p:sp>
        <p:nvSpPr>
          <p:cNvPr id="221" name="Google Shape;221;p6"/>
          <p:cNvSpPr txBox="1">
            <a:spLocks noGrp="1"/>
          </p:cNvSpPr>
          <p:nvPr>
            <p:ph type="body" idx="1"/>
          </p:nvPr>
        </p:nvSpPr>
        <p:spPr>
          <a:xfrm>
            <a:off x="3429001" y="2454716"/>
            <a:ext cx="8095720" cy="389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create table if not exists top15msp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row format delimited fields terminated by '\t'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stored as textfile location '/user/jliu2/Painpill/top15ms'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with top15 as (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product_name, quantity from ms_product order by quantity desc limit 15)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* from top15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union all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"all other" as product_name, sum(quantity) as quantity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from ms_product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where product_name not in (select product_name from top15)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8" name="Google Shape;228;p7"/>
          <p:cNvGraphicFramePr/>
          <p:nvPr/>
        </p:nvGraphicFramePr>
        <p:xfrm>
          <a:off x="317500" y="31750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{900F1F53-C956-49C6-830B-837FF1EBEB4C}</a:tableStyleId>
              </a:tblPr>
              <a:tblGrid>
                <a:gridCol w="449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Product Name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Quantity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OXYCODONE HCL/ACETAMINOPHEN 5MG/325M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5482988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BIT. 10MG/ACETAMINOPHEN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3726823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BIT/ACETAMINOPHEN 5MG/50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2714692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OXYCODONE HYDROCHLORIDE TABLETS 5MG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2414112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OXYCODONE.HCL/APAP 10MG/325MG TABS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2029077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ENDOCET - 10MG OXYCODONE.HCL/325MG A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1974435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BIT/ACETA 7.5MG/500MG US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1848954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OXYCODONE HYDROCHLORIDE 30MG TABLET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1844479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HYDROCODONE.BIT./ACET.,10MG &amp; 325MG/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1835527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OXYCODONE HCL/ACETAMINOPHEN 10MG/325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1685845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BIT/ACETA 10MG/325MG USP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1659450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 5MG/ACETAMINOPHEN 50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1556335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HYDROCODO.BIT/APAP 7.5MG/750MG USP T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1337008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BIT/ACETA 10MG/500MG USP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1271536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HYDROCODONE BIT. &amp; APAP 5MG/500MG TA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1087366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all other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36913915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25" marR="9125" marT="91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29" name="Google Shape;229;p7"/>
          <p:cNvGraphicFramePr/>
          <p:nvPr/>
        </p:nvGraphicFramePr>
        <p:xfrm>
          <a:off x="6134100" y="317500"/>
          <a:ext cx="5727700" cy="619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15 Painpill Product Market Share</a:t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8" name="Google Shape;238;p8"/>
          <p:cNvGraphicFramePr/>
          <p:nvPr/>
        </p:nvGraphicFramePr>
        <p:xfrm>
          <a:off x="838200" y="1926266"/>
          <a:ext cx="10515600" cy="435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E12-FDA6-4B35-96E3-FD87479C2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Pain pills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E22B9-8EF2-4976-8DD6-C5FD445D8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Sales volume by state over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25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2314</Words>
  <Application>Microsoft Office PowerPoint</Application>
  <PresentationFormat>Widescreen</PresentationFormat>
  <Paragraphs>229</Paragraphs>
  <Slides>38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 Light</vt:lpstr>
      <vt:lpstr>Avenir</vt:lpstr>
      <vt:lpstr>Calibri</vt:lpstr>
      <vt:lpstr>Roboto</vt:lpstr>
      <vt:lpstr>Lucida Console</vt:lpstr>
      <vt:lpstr>Arial</vt:lpstr>
      <vt:lpstr>Times New Roman</vt:lpstr>
      <vt:lpstr>Office Theme</vt:lpstr>
      <vt:lpstr>Market Share</vt:lpstr>
      <vt:lpstr>Why market share is important?</vt:lpstr>
      <vt:lpstr>Create main table with original data</vt:lpstr>
      <vt:lpstr>Create a table with Market Share by products</vt:lpstr>
      <vt:lpstr>PowerPoint Presentation</vt:lpstr>
      <vt:lpstr>Create a table with Market Share by Top15 Products</vt:lpstr>
      <vt:lpstr>PowerPoint Presentation</vt:lpstr>
      <vt:lpstr>Top 15 Painpill Product Market Share</vt:lpstr>
      <vt:lpstr>Pain pills</vt:lpstr>
      <vt:lpstr>Dataset details </vt:lpstr>
      <vt:lpstr>Analysis: sales breakdown by state / year</vt:lpstr>
      <vt:lpstr>PowerPoint Presentation</vt:lpstr>
      <vt:lpstr>Process</vt:lpstr>
      <vt:lpstr>PowerPoint Presentation</vt:lpstr>
      <vt:lpstr>USA Trend over time – quantity (average) </vt:lpstr>
      <vt:lpstr>Query 3 with Pig</vt:lpstr>
      <vt:lpstr>What we know so far…</vt:lpstr>
      <vt:lpstr>Distribution By City</vt:lpstr>
      <vt:lpstr>Code (1)</vt:lpstr>
      <vt:lpstr>Code (2)</vt:lpstr>
      <vt:lpstr>Code (3)</vt:lpstr>
      <vt:lpstr>PowerPoint Presentation</vt:lpstr>
      <vt:lpstr>Result (Map)</vt:lpstr>
      <vt:lpstr>PowerPoint Presentation</vt:lpstr>
      <vt:lpstr>Top Distributed Cities (Virginia</vt:lpstr>
      <vt:lpstr>PowerPoint Presentation</vt:lpstr>
      <vt:lpstr>Top Distributed Cities (Kentucky)</vt:lpstr>
      <vt:lpstr>Pain pills in the USA From The Washington Post | Kaggle</vt:lpstr>
      <vt:lpstr>Objective </vt:lpstr>
      <vt:lpstr>Preparing the data for the Queries</vt:lpstr>
      <vt:lpstr>PowerPoint Presentation</vt:lpstr>
      <vt:lpstr>Filtering Data Based on Types of Drugs</vt:lpstr>
      <vt:lpstr>Extracting the top 100 Buyers of Oxycodone</vt:lpstr>
      <vt:lpstr>Top 100 Buyers of Oxycodone</vt:lpstr>
      <vt:lpstr>List of Top 2 purchases per each Oxycodone buyer in Top 100</vt:lpstr>
      <vt:lpstr>List of Top 2 purchases per each Oxycodone buyer in Top 100(Cont’d)</vt:lpstr>
      <vt:lpstr>PowerPoint Presentation</vt:lpstr>
      <vt:lpstr>Thank you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Share</dc:title>
  <dc:creator>Liu, Jinhui</dc:creator>
  <cp:lastModifiedBy>Aleksander Sekowski</cp:lastModifiedBy>
  <cp:revision>1</cp:revision>
  <dcterms:created xsi:type="dcterms:W3CDTF">2020-12-07T18:16:42Z</dcterms:created>
  <dcterms:modified xsi:type="dcterms:W3CDTF">2020-12-09T13:52:21Z</dcterms:modified>
</cp:coreProperties>
</file>